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81" r:id="rId15"/>
    <p:sldId id="270" r:id="rId16"/>
    <p:sldId id="271" r:id="rId17"/>
    <p:sldId id="284" r:id="rId18"/>
    <p:sldId id="272" r:id="rId19"/>
    <p:sldId id="285" r:id="rId20"/>
    <p:sldId id="287" r:id="rId21"/>
    <p:sldId id="273" r:id="rId22"/>
    <p:sldId id="283" r:id="rId23"/>
    <p:sldId id="288" r:id="rId24"/>
    <p:sldId id="289" r:id="rId25"/>
    <p:sldId id="290" r:id="rId26"/>
    <p:sldId id="275" r:id="rId27"/>
    <p:sldId id="276" r:id="rId28"/>
    <p:sldId id="277" r:id="rId29"/>
    <p:sldId id="278" r:id="rId30"/>
    <p:sldId id="279" r:id="rId31"/>
    <p:sldId id="280" r:id="rId32"/>
    <p:sldId id="29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4060eb714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4060eb714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4028762e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4028762e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4060eb714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4060eb714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060eb71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4060eb71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060eb714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060eb714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808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4060eb71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4060eb71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060eb714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060eb714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060eb714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060eb714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3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4060eb714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4060eb714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4060eb714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4060eb714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0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4060eb714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4060eb714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75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060eb714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060eb714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060eb714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060eb714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6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060eb714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060eb714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800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060eb714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060eb714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29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4028762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4028762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4028762e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4028762e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028762ed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028762ed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4028762e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4028762e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4028762ed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4028762ed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028762e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028762e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4028762e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4028762e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402876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402876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060eb71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060eb71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4060eb71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4060eb71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028762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028762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028762e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028762e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402876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4028762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EEEEEE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46685448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46685448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l="566"/>
          <a:stretch/>
        </p:blipFill>
        <p:spPr>
          <a:xfrm>
            <a:off x="-83125" y="0"/>
            <a:ext cx="9227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ctrTitle" idx="4294967295"/>
          </p:nvPr>
        </p:nvSpPr>
        <p:spPr>
          <a:xfrm>
            <a:off x="1506675" y="138225"/>
            <a:ext cx="74334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alibri"/>
                <a:ea typeface="Calibri"/>
                <a:cs typeface="Calibri"/>
                <a:sym typeface="Calibri"/>
              </a:rPr>
              <a:t>למידת מכונה: 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marL="2286000" lvl="0" indent="45720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latin typeface="Calibri"/>
                <a:ea typeface="Calibri"/>
                <a:cs typeface="Calibri"/>
                <a:sym typeface="Calibri"/>
              </a:rPr>
              <a:t>פרויקט סיום</a:t>
            </a:r>
            <a:endParaRPr sz="6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4294967295"/>
          </p:nvPr>
        </p:nvSpPr>
        <p:spPr>
          <a:xfrm>
            <a:off x="0" y="4579000"/>
            <a:ext cx="31899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איתמר בן-דוד, זיו יפרח ואריאל גורמס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 amt="20000"/>
          </a:blip>
          <a:srcRect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פופולריות ואקוסטיות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4294967295"/>
          </p:nvPr>
        </p:nvSpPr>
        <p:spPr>
          <a:xfrm>
            <a:off x="699925" y="804250"/>
            <a:ext cx="826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latin typeface="Calibri"/>
                <a:ea typeface="Calibri"/>
                <a:cs typeface="Calibri"/>
                <a:sym typeface="Calibri"/>
              </a:rPr>
              <a:t>שירים בעלי אקוסטיות גבוהה נוטים להיות פחות פופולריים.</a:t>
            </a:r>
            <a:endParaRPr sz="21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475" y="1407975"/>
            <a:ext cx="38671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 amt="20000"/>
          </a:blip>
          <a:srcRect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פופולריות לפי ז'אנר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t="2931"/>
          <a:stretch/>
        </p:blipFill>
        <p:spPr>
          <a:xfrm>
            <a:off x="417225" y="384225"/>
            <a:ext cx="1363275" cy="4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037" y="1856500"/>
            <a:ext cx="3774950" cy="2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 flipH="1">
            <a:off x="417225" y="3231575"/>
            <a:ext cx="1276500" cy="135000"/>
          </a:xfrm>
          <a:prstGeom prst="rect">
            <a:avLst/>
          </a:prstGeom>
          <a:solidFill>
            <a:srgbClr val="FFFF00">
              <a:alpha val="22350"/>
            </a:srgb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/>
          <p:nvPr/>
        </p:nvSpPr>
        <p:spPr>
          <a:xfrm flipH="1">
            <a:off x="417225" y="3591775"/>
            <a:ext cx="1276500" cy="135000"/>
          </a:xfrm>
          <a:prstGeom prst="rect">
            <a:avLst/>
          </a:prstGeom>
          <a:solidFill>
            <a:srgbClr val="FFFF00">
              <a:alpha val="22350"/>
            </a:srgb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/>
          <p:nvPr/>
        </p:nvSpPr>
        <p:spPr>
          <a:xfrm flipH="1">
            <a:off x="417225" y="4118275"/>
            <a:ext cx="1276500" cy="135000"/>
          </a:xfrm>
          <a:prstGeom prst="rect">
            <a:avLst/>
          </a:prstGeom>
          <a:solidFill>
            <a:srgbClr val="FFFF00">
              <a:alpha val="22350"/>
            </a:srgb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 flipH="1">
            <a:off x="417225" y="2344875"/>
            <a:ext cx="1276500" cy="135000"/>
          </a:xfrm>
          <a:prstGeom prst="rect">
            <a:avLst/>
          </a:prstGeom>
          <a:solidFill>
            <a:srgbClr val="FFFF00">
              <a:alpha val="22350"/>
            </a:srgb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 flipH="1">
            <a:off x="417225" y="1856500"/>
            <a:ext cx="1276500" cy="135000"/>
          </a:xfrm>
          <a:prstGeom prst="rect">
            <a:avLst/>
          </a:prstGeom>
          <a:solidFill>
            <a:srgbClr val="FFFF00">
              <a:alpha val="22350"/>
            </a:srgbClr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4294967295"/>
          </p:nvPr>
        </p:nvSpPr>
        <p:spPr>
          <a:xfrm>
            <a:off x="5777425" y="880450"/>
            <a:ext cx="3192300" cy="27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5 ה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ז'אנרים הפופולריים ביותר: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פופ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ראפ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רוק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היפ-הופ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דאנס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מוסיקה">
            <a:extLst>
              <a:ext uri="{FF2B5EF4-FFF2-40B4-BE49-F238E27FC236}">
                <a16:creationId xmlns:a16="http://schemas.microsoft.com/office/drawing/2014/main" id="{529EB9A2-06C3-4779-89BD-B818ED70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Google Shape;198;p28"/>
          <p:cNvSpPr txBox="1">
            <a:spLocks noGrp="1"/>
          </p:cNvSpPr>
          <p:nvPr>
            <p:ph type="title" idx="4294967295"/>
          </p:nvPr>
        </p:nvSpPr>
        <p:spPr>
          <a:xfrm>
            <a:off x="3996285" y="168554"/>
            <a:ext cx="489347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התאמת מודל - המטרה והתהליך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9C580FE-AF05-42BD-B881-E6B2A2355FE3}"/>
              </a:ext>
            </a:extLst>
          </p:cNvPr>
          <p:cNvSpPr txBox="1"/>
          <p:nvPr/>
        </p:nvSpPr>
        <p:spPr>
          <a:xfrm>
            <a:off x="350874" y="803954"/>
            <a:ext cx="8538881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אנחנו מעוניינים לחזות האם שיר יהיה פופולרי בהינתן הנתונים השונים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קלסיפיקציה – שירים שנחזה שיהיו ב-15% העליונים נסווג כ"פופולריים" ואת השאר נסווג כ"לא פופולריים"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חלוקה לאימון ולוולידציה תוך שמירה על התפלגות דומה לזו של הקובץ הנתונים המקורי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התאמת מודלי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ML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שונים של קלסיפיקציה כבסיס לשימוש והתאמת רשת נוירונים נכונה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9C9676-3747-4957-B196-6FAE2DB59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45" y="2884452"/>
            <a:ext cx="7733937" cy="8263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3257550" y="3707600"/>
            <a:ext cx="42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49035" y="1118360"/>
            <a:ext cx="3715771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Logistic Regression </a:t>
            </a:r>
          </a:p>
          <a:p>
            <a:pPr marL="3429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KNN – K nearest neighbors</a:t>
            </a:r>
          </a:p>
          <a:p>
            <a:pPr marL="3429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Decision Tree</a:t>
            </a:r>
          </a:p>
          <a:p>
            <a:pPr marL="3429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Random Forest </a:t>
            </a:r>
          </a:p>
          <a:p>
            <a:pPr marL="3429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NN – Neural Networks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25719A5-1511-46B0-B850-699DC4796342}"/>
              </a:ext>
            </a:extLst>
          </p:cNvPr>
          <p:cNvSpPr txBox="1"/>
          <p:nvPr/>
        </p:nvSpPr>
        <p:spPr>
          <a:xfrm>
            <a:off x="3429000" y="45496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ML Models</a:t>
            </a:r>
          </a:p>
        </p:txBody>
      </p:sp>
      <p:pic>
        <p:nvPicPr>
          <p:cNvPr id="5" name="Picture 2" descr="מוסיקה">
            <a:extLst>
              <a:ext uri="{FF2B5EF4-FFF2-40B4-BE49-F238E27FC236}">
                <a16:creationId xmlns:a16="http://schemas.microsoft.com/office/drawing/2014/main" id="{AACDC815-9172-447B-A6DB-BF611081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F9F9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מוסיקה">
            <a:extLst>
              <a:ext uri="{FF2B5EF4-FFF2-40B4-BE49-F238E27FC236}">
                <a16:creationId xmlns:a16="http://schemas.microsoft.com/office/drawing/2014/main" id="{ACCA7D5A-E515-4857-B6E3-346BC303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F4378B8-172A-4722-9C46-31E556EC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93" y="853892"/>
            <a:ext cx="3009014" cy="670929"/>
          </a:xfrm>
          <a:prstGeom prst="rect">
            <a:avLst/>
          </a:prstGeom>
        </p:spPr>
      </p:pic>
      <p:sp>
        <p:nvSpPr>
          <p:cNvPr id="6" name="AutoShape 2" descr="4 things you need to know about AI: accuracy, precision, recall and F1  scores">
            <a:extLst>
              <a:ext uri="{FF2B5EF4-FFF2-40B4-BE49-F238E27FC236}">
                <a16:creationId xmlns:a16="http://schemas.microsoft.com/office/drawing/2014/main" id="{1B2B3605-DA25-4B95-847A-81E2D3040E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BB4FA6D-95FF-4FC5-B963-D8762BB006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430"/>
          <a:stretch/>
        </p:blipFill>
        <p:spPr>
          <a:xfrm>
            <a:off x="1786271" y="1853470"/>
            <a:ext cx="2330369" cy="284479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9E74186-5064-46BC-85E2-EB888D6A73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9570"/>
          <a:stretch/>
        </p:blipFill>
        <p:spPr>
          <a:xfrm>
            <a:off x="4297520" y="2511498"/>
            <a:ext cx="3060209" cy="16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מוסיקה">
            <a:extLst>
              <a:ext uri="{FF2B5EF4-FFF2-40B4-BE49-F238E27FC236}">
                <a16:creationId xmlns:a16="http://schemas.microsoft.com/office/drawing/2014/main" id="{20DE8833-4193-49B5-8A4D-3602BE89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p29"/>
          <p:cNvSpPr txBox="1">
            <a:spLocks noGrp="1"/>
          </p:cNvSpPr>
          <p:nvPr>
            <p:ph type="title" idx="4294967295"/>
          </p:nvPr>
        </p:nvSpPr>
        <p:spPr>
          <a:xfrm>
            <a:off x="5889332" y="195316"/>
            <a:ext cx="3108375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רגרסיה לוגיסטית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9171B5-07DE-4C22-BFED-235D31F5B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50000"/>
          </a:blip>
          <a:srcRect r="7110"/>
          <a:stretch/>
        </p:blipFill>
        <p:spPr>
          <a:xfrm rot="20686870">
            <a:off x="111237" y="1233389"/>
            <a:ext cx="2895924" cy="871539"/>
          </a:xfrm>
          <a:prstGeom prst="rect">
            <a:avLst/>
          </a:prstGeom>
          <a:ln>
            <a:noFill/>
          </a:ln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77006E9-20D3-4E2E-BD29-B242D6CB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6473312" y="4696171"/>
            <a:ext cx="2623063" cy="50402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42C9C6F-2270-4B30-88EA-3643277729E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158" y="1484117"/>
            <a:ext cx="2745885" cy="3062963"/>
          </a:xfrm>
          <a:prstGeom prst="rect">
            <a:avLst/>
          </a:prstGeom>
        </p:spPr>
      </p:pic>
      <p:sp>
        <p:nvSpPr>
          <p:cNvPr id="7" name="Google Shape;179;p25">
            <a:extLst>
              <a:ext uri="{FF2B5EF4-FFF2-40B4-BE49-F238E27FC236}">
                <a16:creationId xmlns:a16="http://schemas.microsoft.com/office/drawing/2014/main" id="{BBDCCD41-5B11-403A-A635-D22E2C69586E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שימוש ברגרסיה לוגיסטית לצורך חיזוי פופולריות של שיר עתיד להביא לדיוק של כ-89%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מוסיקה">
            <a:extLst>
              <a:ext uri="{FF2B5EF4-FFF2-40B4-BE49-F238E27FC236}">
                <a16:creationId xmlns:a16="http://schemas.microsoft.com/office/drawing/2014/main" id="{CA20E845-1E2E-429A-9410-DE58DE2B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30"/>
          <p:cNvSpPr txBox="1">
            <a:spLocks noGrp="1"/>
          </p:cNvSpPr>
          <p:nvPr>
            <p:ph type="title" idx="4294967295"/>
          </p:nvPr>
        </p:nvSpPr>
        <p:spPr>
          <a:xfrm>
            <a:off x="7730202" y="238849"/>
            <a:ext cx="119300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KNN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90777F-3306-42A2-86D6-E5076A9BE2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613" y="1435395"/>
            <a:ext cx="2707042" cy="315471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5088528-6B56-4EE1-AD0C-41500270DC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rot="20634279">
            <a:off x="210555" y="1328364"/>
            <a:ext cx="2438413" cy="531869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11198FA-5E36-432E-8B77-041B3012D87B}"/>
              </a:ext>
            </a:extLst>
          </p:cNvPr>
          <p:cNvSpPr txBox="1"/>
          <p:nvPr/>
        </p:nvSpPr>
        <p:spPr>
          <a:xfrm>
            <a:off x="0" y="4881890"/>
            <a:ext cx="3489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Default : 5 neighbors, uniform weights</a:t>
            </a:r>
          </a:p>
        </p:txBody>
      </p:sp>
      <p:sp>
        <p:nvSpPr>
          <p:cNvPr id="8" name="Google Shape;179;p25">
            <a:extLst>
              <a:ext uri="{FF2B5EF4-FFF2-40B4-BE49-F238E27FC236}">
                <a16:creationId xmlns:a16="http://schemas.microsoft.com/office/drawing/2014/main" id="{66915CF9-6D43-4BBF-AFEE-C5A6AFEC5519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שימוש במודל </a:t>
            </a:r>
            <a:r>
              <a:rPr lang="en-US" sz="2000" b="0" dirty="0"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 יביא לתוצאה מעט נמוכה יותר, של כ-87% דיוק.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מוסיקה">
            <a:extLst>
              <a:ext uri="{FF2B5EF4-FFF2-40B4-BE49-F238E27FC236}">
                <a16:creationId xmlns:a16="http://schemas.microsoft.com/office/drawing/2014/main" id="{47246503-C168-43D6-808F-21F553E3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30"/>
          <p:cNvSpPr txBox="1">
            <a:spLocks noGrp="1"/>
          </p:cNvSpPr>
          <p:nvPr>
            <p:ph type="title" idx="4294967295"/>
          </p:nvPr>
        </p:nvSpPr>
        <p:spPr>
          <a:xfrm>
            <a:off x="5729703" y="244833"/>
            <a:ext cx="321352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KNN – Grid Search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68A467-6202-4490-A7F7-440FD95C39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1699" y="1283894"/>
            <a:ext cx="2883669" cy="32893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D864505-A3F9-4958-9294-E7AEB741B1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rot="20484779">
            <a:off x="491511" y="817527"/>
            <a:ext cx="3730512" cy="133884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0A3EDA4-ED53-46F2-B3F1-ED9FCD82E9A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rot="20507377">
            <a:off x="224214" y="478502"/>
            <a:ext cx="2109110" cy="4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1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מוסיקה">
            <a:extLst>
              <a:ext uri="{FF2B5EF4-FFF2-40B4-BE49-F238E27FC236}">
                <a16:creationId xmlns:a16="http://schemas.microsoft.com/office/drawing/2014/main" id="{E12898A3-C358-427B-8CA2-8C6F842D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31"/>
          <p:cNvSpPr txBox="1">
            <a:spLocks noGrp="1"/>
          </p:cNvSpPr>
          <p:nvPr>
            <p:ph type="title" idx="4294967295"/>
          </p:nvPr>
        </p:nvSpPr>
        <p:spPr>
          <a:xfrm>
            <a:off x="6998680" y="185297"/>
            <a:ext cx="190738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עץ החלטות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45E4CDC-E40E-4FA0-A7FC-488DC74120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4127" y="1469496"/>
            <a:ext cx="2739049" cy="318129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EE360D7-E6AB-4EDA-AC01-9A752515CF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rot="20457075">
            <a:off x="81240" y="916014"/>
            <a:ext cx="3807618" cy="503632"/>
          </a:xfrm>
          <a:prstGeom prst="rect">
            <a:avLst/>
          </a:prstGeom>
        </p:spPr>
      </p:pic>
      <p:sp>
        <p:nvSpPr>
          <p:cNvPr id="7" name="Google Shape;179;p25">
            <a:extLst>
              <a:ext uri="{FF2B5EF4-FFF2-40B4-BE49-F238E27FC236}">
                <a16:creationId xmlns:a16="http://schemas.microsoft.com/office/drawing/2014/main" id="{A0850640-5104-4F01-917D-90AE88AE4904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בדומה למודל </a:t>
            </a:r>
            <a:r>
              <a:rPr lang="en-US" sz="2000" b="0" dirty="0"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, גם שימוש במודל זה יביא לדיוק של כ-87%.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מוסיקה">
            <a:extLst>
              <a:ext uri="{FF2B5EF4-FFF2-40B4-BE49-F238E27FC236}">
                <a16:creationId xmlns:a16="http://schemas.microsoft.com/office/drawing/2014/main" id="{D09573D6-09EF-4958-A856-4DE84462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31"/>
          <p:cNvSpPr txBox="1">
            <a:spLocks noGrp="1"/>
          </p:cNvSpPr>
          <p:nvPr>
            <p:ph type="title" idx="4294967295"/>
          </p:nvPr>
        </p:nvSpPr>
        <p:spPr>
          <a:xfrm>
            <a:off x="6451304" y="197167"/>
            <a:ext cx="2521744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עץ החלטות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78A589C-3AE3-440C-AA96-90826BD1AD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 rot="20463660">
            <a:off x="282424" y="562067"/>
            <a:ext cx="5059648" cy="258426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D6866B3-9A47-475F-A1C3-B1EFE32D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1791" y="1392865"/>
            <a:ext cx="2740960" cy="3441176"/>
          </a:xfrm>
          <a:prstGeom prst="rect">
            <a:avLst/>
          </a:prstGeom>
        </p:spPr>
      </p:pic>
      <p:sp>
        <p:nvSpPr>
          <p:cNvPr id="6" name="Google Shape;179;p25">
            <a:extLst>
              <a:ext uri="{FF2B5EF4-FFF2-40B4-BE49-F238E27FC236}">
                <a16:creationId xmlns:a16="http://schemas.microsoft.com/office/drawing/2014/main" id="{5869188D-98F3-4DCC-BB11-724267D0DFF5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לאחר הרצה של מודל זה ניתן להגיע לכ-89% דיוק.</a:t>
            </a:r>
          </a:p>
        </p:txBody>
      </p:sp>
    </p:spTree>
    <p:extLst>
      <p:ext uri="{BB962C8B-B14F-4D97-AF65-F5344CB8AC3E}">
        <p14:creationId xmlns:p14="http://schemas.microsoft.com/office/powerpoint/2010/main" val="51493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 rot="10800000" flipH="1">
            <a:off x="11390075" y="1669600"/>
            <a:ext cx="44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742975" y="1945850"/>
            <a:ext cx="44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973900" y="1561650"/>
            <a:ext cx="19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 amt="50000"/>
          </a:blip>
          <a:srcRect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 idx="4294967295"/>
          </p:nvPr>
        </p:nvSpPr>
        <p:spPr>
          <a:xfrm>
            <a:off x="2822575" y="244475"/>
            <a:ext cx="6321425" cy="6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הקדמה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294967295"/>
          </p:nvPr>
        </p:nvSpPr>
        <p:spPr>
          <a:xfrm>
            <a:off x="3819525" y="881063"/>
            <a:ext cx="5324475" cy="3852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בעידן הדיגיטלי ישנה נגישות גדולה יותר למוזיקה מכל רחבי העולם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הנצרכת בעיקר באמצעות פלטפורמות דיגיטליות.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על מנת לתרגם את הרגלי צריכת המוזיקה של הקהל לעולם העסקי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נעשה כיום שימוש נרחב בניתוח של נתוני המשתמשים בפלטפורמות המוזיקה הדיגיטליות.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מוסיקה">
            <a:extLst>
              <a:ext uri="{FF2B5EF4-FFF2-40B4-BE49-F238E27FC236}">
                <a16:creationId xmlns:a16="http://schemas.microsoft.com/office/drawing/2014/main" id="{F9C3374C-654D-434F-9474-86810CD6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31"/>
          <p:cNvSpPr txBox="1">
            <a:spLocks noGrp="1"/>
          </p:cNvSpPr>
          <p:nvPr>
            <p:ph type="title" idx="4294967295"/>
          </p:nvPr>
        </p:nvSpPr>
        <p:spPr>
          <a:xfrm>
            <a:off x="6316070" y="181420"/>
            <a:ext cx="2657475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5F6942F-6594-4FF9-B37C-DC237BD20B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2695" y="1487089"/>
            <a:ext cx="2975454" cy="341369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BAEEE2A-041A-43F7-AEFB-80483B62A7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rot="20639361">
            <a:off x="122325" y="701239"/>
            <a:ext cx="3929063" cy="511969"/>
          </a:xfrm>
          <a:prstGeom prst="rect">
            <a:avLst/>
          </a:prstGeom>
        </p:spPr>
      </p:pic>
      <p:sp>
        <p:nvSpPr>
          <p:cNvPr id="8" name="Google Shape;179;p25">
            <a:extLst>
              <a:ext uri="{FF2B5EF4-FFF2-40B4-BE49-F238E27FC236}">
                <a16:creationId xmlns:a16="http://schemas.microsoft.com/office/drawing/2014/main" id="{95D89D0C-AADA-4DF7-A8A2-A359709D5B54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באופן דומה, גם מודל זה מביא לתוצאה של כ-89% דיוק.</a:t>
            </a:r>
          </a:p>
        </p:txBody>
      </p:sp>
    </p:spTree>
    <p:extLst>
      <p:ext uri="{BB962C8B-B14F-4D97-AF65-F5344CB8AC3E}">
        <p14:creationId xmlns:p14="http://schemas.microsoft.com/office/powerpoint/2010/main" val="112626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5F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מוסיקה">
            <a:extLst>
              <a:ext uri="{FF2B5EF4-FFF2-40B4-BE49-F238E27FC236}">
                <a16:creationId xmlns:a16="http://schemas.microsoft.com/office/drawing/2014/main" id="{386CD348-4CA4-445C-930F-8810569C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2"/>
          <p:cNvSpPr txBox="1">
            <a:spLocks noGrp="1"/>
          </p:cNvSpPr>
          <p:nvPr>
            <p:ph type="title" idx="4294967295"/>
          </p:nvPr>
        </p:nvSpPr>
        <p:spPr>
          <a:xfrm>
            <a:off x="5883822" y="182736"/>
            <a:ext cx="3009725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Natural Networks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221E0C5-BEC2-4A14-8BEF-0EBCA7B73E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2596" y="1136650"/>
            <a:ext cx="2067478" cy="1717439"/>
          </a:xfrm>
          <a:prstGeom prst="rect">
            <a:avLst/>
          </a:prstGeom>
        </p:spPr>
      </p:pic>
      <p:pic>
        <p:nvPicPr>
          <p:cNvPr id="4098" name="Picture 2" descr="Activation Functions in Neural Networks | by SAGAR SHARMA | Towards Data  Science">
            <a:extLst>
              <a:ext uri="{FF2B5EF4-FFF2-40B4-BE49-F238E27FC236}">
                <a16:creationId xmlns:a16="http://schemas.microsoft.com/office/drawing/2014/main" id="{F01ACCC7-99BF-48F4-B1A0-998C390D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901" y="2854089"/>
            <a:ext cx="4972050" cy="199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מוסיקה">
            <a:extLst>
              <a:ext uri="{FF2B5EF4-FFF2-40B4-BE49-F238E27FC236}">
                <a16:creationId xmlns:a16="http://schemas.microsoft.com/office/drawing/2014/main" id="{EACA4D8F-B26B-4839-A380-2A24D292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A958EE39-2DE0-45FB-AE04-6128BF847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b="62613"/>
          <a:stretch/>
        </p:blipFill>
        <p:spPr>
          <a:xfrm rot="20604689">
            <a:off x="247426" y="538192"/>
            <a:ext cx="4219614" cy="1350423"/>
          </a:xfrm>
          <a:prstGeom prst="rect">
            <a:avLst/>
          </a:prstGeom>
        </p:spPr>
      </p:pic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C775C8FC-78B5-4DC4-A751-7E352CCEDEE7}"/>
              </a:ext>
            </a:extLst>
          </p:cNvPr>
          <p:cNvGrpSpPr/>
          <p:nvPr/>
        </p:nvGrpSpPr>
        <p:grpSpPr>
          <a:xfrm>
            <a:off x="129093" y="4645315"/>
            <a:ext cx="1509713" cy="410686"/>
            <a:chOff x="391467" y="4454013"/>
            <a:chExt cx="1509713" cy="410686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D0785AD8-A8F6-4FB7-AF91-68F8000A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1467" y="4454013"/>
              <a:ext cx="1509713" cy="259811"/>
            </a:xfrm>
            <a:prstGeom prst="rect">
              <a:avLst/>
            </a:prstGeom>
          </p:spPr>
        </p:pic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57BAB467-5715-419A-805E-F982277C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100" y="4614442"/>
              <a:ext cx="1435295" cy="250257"/>
            </a:xfrm>
            <a:prstGeom prst="rect">
              <a:avLst/>
            </a:prstGeom>
          </p:spPr>
        </p:pic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FD3A8D8-D526-453E-A95A-742EDFDA1B8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7612" y="1607738"/>
            <a:ext cx="2873707" cy="3352658"/>
          </a:xfrm>
          <a:prstGeom prst="rect">
            <a:avLst/>
          </a:prstGeom>
        </p:spPr>
      </p:pic>
      <p:sp>
        <p:nvSpPr>
          <p:cNvPr id="9" name="Google Shape;223;p32">
            <a:extLst>
              <a:ext uri="{FF2B5EF4-FFF2-40B4-BE49-F238E27FC236}">
                <a16:creationId xmlns:a16="http://schemas.microsoft.com/office/drawing/2014/main" id="{4513EDD7-02BD-497A-92F3-BD111FB183FF}"/>
              </a:ext>
            </a:extLst>
          </p:cNvPr>
          <p:cNvSpPr txBox="1">
            <a:spLocks/>
          </p:cNvSpPr>
          <p:nvPr/>
        </p:nvSpPr>
        <p:spPr>
          <a:xfrm>
            <a:off x="5883822" y="182736"/>
            <a:ext cx="30097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en-US">
                <a:latin typeface="Calibri"/>
                <a:ea typeface="Calibri"/>
                <a:cs typeface="Calibri"/>
                <a:sym typeface="Calibri"/>
              </a:rPr>
              <a:t>Natural Networks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9;p25">
            <a:extLst>
              <a:ext uri="{FF2B5EF4-FFF2-40B4-BE49-F238E27FC236}">
                <a16:creationId xmlns:a16="http://schemas.microsoft.com/office/drawing/2014/main" id="{C1A17035-92A1-4DC9-9B8F-5BBF00143F86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גם מודל זה עתיד לדייק בכ-89% מהמקרים.</a:t>
            </a:r>
          </a:p>
        </p:txBody>
      </p:sp>
    </p:spTree>
    <p:extLst>
      <p:ext uri="{BB962C8B-B14F-4D97-AF65-F5344CB8AC3E}">
        <p14:creationId xmlns:p14="http://schemas.microsoft.com/office/powerpoint/2010/main" val="267538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מוסיקה">
            <a:extLst>
              <a:ext uri="{FF2B5EF4-FFF2-40B4-BE49-F238E27FC236}">
                <a16:creationId xmlns:a16="http://schemas.microsoft.com/office/drawing/2014/main" id="{BE2AE96F-F5B3-46E8-9714-1498E482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54C0823-1516-4825-BBCD-F9FF7C7216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 rot="20514970">
            <a:off x="27733" y="512426"/>
            <a:ext cx="4695825" cy="131445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A622351-2F30-42DC-9714-B8D879B59150}"/>
              </a:ext>
            </a:extLst>
          </p:cNvPr>
          <p:cNvSpPr txBox="1"/>
          <p:nvPr/>
        </p:nvSpPr>
        <p:spPr>
          <a:xfrm>
            <a:off x="8275862" y="4862625"/>
            <a:ext cx="82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50 epochs</a:t>
            </a: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D76B0422-B085-4AFB-8AE4-7DB1E4BF22AF}"/>
              </a:ext>
            </a:extLst>
          </p:cNvPr>
          <p:cNvGrpSpPr/>
          <p:nvPr/>
        </p:nvGrpSpPr>
        <p:grpSpPr>
          <a:xfrm>
            <a:off x="122635" y="4631821"/>
            <a:ext cx="1477704" cy="394628"/>
            <a:chOff x="818705" y="2687805"/>
            <a:chExt cx="1625593" cy="414243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3BC79F16-64DB-4D17-8BCA-1EAD3AA4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8705" y="2687805"/>
              <a:ext cx="1625593" cy="242276"/>
            </a:xfrm>
            <a:prstGeom prst="rect">
              <a:avLst/>
            </a:prstGeom>
          </p:spPr>
        </p:pic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E3FD7CA4-38A6-4099-8C20-EA671F01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8705" y="2834217"/>
              <a:ext cx="1614961" cy="267831"/>
            </a:xfrm>
            <a:prstGeom prst="rect">
              <a:avLst/>
            </a:prstGeom>
          </p:spPr>
        </p:pic>
      </p:grp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D0726D5F-363F-492F-9A2C-CEFB4F1C540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828" y="1610999"/>
            <a:ext cx="2965646" cy="3415449"/>
          </a:xfrm>
          <a:prstGeom prst="rect">
            <a:avLst/>
          </a:prstGeom>
        </p:spPr>
      </p:pic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ED1D4E53-773C-45E2-A770-F069F9B5B16B}"/>
              </a:ext>
            </a:extLst>
          </p:cNvPr>
          <p:cNvSpPr txBox="1">
            <a:spLocks/>
          </p:cNvSpPr>
          <p:nvPr/>
        </p:nvSpPr>
        <p:spPr>
          <a:xfrm>
            <a:off x="5883822" y="182736"/>
            <a:ext cx="30097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Natural Networks</a:t>
            </a:r>
          </a:p>
        </p:txBody>
      </p:sp>
      <p:sp>
        <p:nvSpPr>
          <p:cNvPr id="11" name="Google Shape;179;p25">
            <a:extLst>
              <a:ext uri="{FF2B5EF4-FFF2-40B4-BE49-F238E27FC236}">
                <a16:creationId xmlns:a16="http://schemas.microsoft.com/office/drawing/2014/main" id="{736957D0-2AC3-4608-92FC-B6E22F755F4E}"/>
              </a:ext>
            </a:extLst>
          </p:cNvPr>
          <p:cNvSpPr txBox="1">
            <a:spLocks/>
          </p:cNvSpPr>
          <p:nvPr/>
        </p:nvSpPr>
        <p:spPr>
          <a:xfrm>
            <a:off x="517175" y="645616"/>
            <a:ext cx="8579200" cy="5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01600" algn="r" rtl="1">
              <a:lnSpc>
                <a:spcPct val="150000"/>
              </a:lnSpc>
              <a:buSzPts val="2000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גם מודל זה עתיד לדייק בכ-89% מהמקרים.</a:t>
            </a:r>
          </a:p>
        </p:txBody>
      </p:sp>
    </p:spTree>
    <p:extLst>
      <p:ext uri="{BB962C8B-B14F-4D97-AF65-F5344CB8AC3E}">
        <p14:creationId xmlns:p14="http://schemas.microsoft.com/office/powerpoint/2010/main" val="176519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מוסיקה">
            <a:extLst>
              <a:ext uri="{FF2B5EF4-FFF2-40B4-BE49-F238E27FC236}">
                <a16:creationId xmlns:a16="http://schemas.microsoft.com/office/drawing/2014/main" id="{94324068-7904-424B-893C-72321141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DED5F15-796D-41DC-B192-13DFA001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822" y="1584126"/>
            <a:ext cx="2905125" cy="337663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F31B0D67-5AA3-440A-8FB8-4F63BD371A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b="58202"/>
          <a:stretch/>
        </p:blipFill>
        <p:spPr>
          <a:xfrm rot="20295633">
            <a:off x="157450" y="197836"/>
            <a:ext cx="4615761" cy="1736517"/>
          </a:xfrm>
          <a:prstGeom prst="rect">
            <a:avLst/>
          </a:prstGeom>
        </p:spPr>
      </p:pic>
      <p:sp>
        <p:nvSpPr>
          <p:cNvPr id="6" name="Google Shape;223;p32">
            <a:extLst>
              <a:ext uri="{FF2B5EF4-FFF2-40B4-BE49-F238E27FC236}">
                <a16:creationId xmlns:a16="http://schemas.microsoft.com/office/drawing/2014/main" id="{837231EC-F537-4409-BF8A-98E255CEE0E4}"/>
              </a:ext>
            </a:extLst>
          </p:cNvPr>
          <p:cNvSpPr txBox="1">
            <a:spLocks/>
          </p:cNvSpPr>
          <p:nvPr/>
        </p:nvSpPr>
        <p:spPr>
          <a:xfrm>
            <a:off x="5883822" y="182736"/>
            <a:ext cx="30097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Natural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9889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מחקרים מגלים: למוזיקה יש השפעות מדהימות על תפקוד המוח - גם במצבים של  אלצהיימר ודמנציה">
            <a:extLst>
              <a:ext uri="{FF2B5EF4-FFF2-40B4-BE49-F238E27FC236}">
                <a16:creationId xmlns:a16="http://schemas.microsoft.com/office/drawing/2014/main" id="{6EC51D23-7B10-40BF-8889-5AD22CEA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2607"/>
            <a:ext cx="3976577" cy="28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3;p32">
            <a:extLst>
              <a:ext uri="{FF2B5EF4-FFF2-40B4-BE49-F238E27FC236}">
                <a16:creationId xmlns:a16="http://schemas.microsoft.com/office/drawing/2014/main" id="{2D803E36-3098-48F0-A642-388A375E05AB}"/>
              </a:ext>
            </a:extLst>
          </p:cNvPr>
          <p:cNvSpPr txBox="1">
            <a:spLocks/>
          </p:cNvSpPr>
          <p:nvPr/>
        </p:nvSpPr>
        <p:spPr>
          <a:xfrm>
            <a:off x="5883822" y="182736"/>
            <a:ext cx="30097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לסיכום...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92212D2-34AC-4733-B840-C15CD3ABD99E}"/>
              </a:ext>
            </a:extLst>
          </p:cNvPr>
          <p:cNvSpPr txBox="1"/>
          <p:nvPr/>
        </p:nvSpPr>
        <p:spPr>
          <a:xfrm>
            <a:off x="995265" y="1276705"/>
            <a:ext cx="789828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כלל המודלים שבהם עשינו שימוש מגיעים לאחוזי דיוק דומים, כאשר אחוז הדיוק הגבוה ביותר מתקבל באמצעות מודל רשתות הנוירונים – כ-90% דיוק. מדובר בתוצאה די טובה, אם כי ציפינו להגיע לאחוז דיוק גבוה יותר.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הפרויקט הנוכחי יכול לסייע בחיזוי פופולריות עתידית של שיר שטרם נחשף לקהל הרחב ולשמש ככלי נוסף בעת קבלת החלטות של אומנים ומשקיעים.</a:t>
            </a:r>
          </a:p>
        </p:txBody>
      </p:sp>
    </p:spTree>
    <p:extLst>
      <p:ext uri="{BB962C8B-B14F-4D97-AF65-F5344CB8AC3E}">
        <p14:creationId xmlns:p14="http://schemas.microsoft.com/office/powerpoint/2010/main" val="312318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3121" b="13121"/>
          <a:stretch/>
        </p:blipFill>
        <p:spPr>
          <a:xfrm>
            <a:off x="5244250" y="1386100"/>
            <a:ext cx="3232599" cy="2384202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-5050" y="0"/>
            <a:ext cx="45720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Wedding playlist planner</a:t>
            </a:r>
            <a:endParaRPr sz="2800"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/>
              <a:t>Objective - </a:t>
            </a:r>
            <a:r>
              <a:rPr lang="en" sz="2300"/>
              <a:t>Save couples money over D.J. costs and help them build their own playlist</a:t>
            </a:r>
            <a:endParaRPr sz="2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291950" y="865276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Requirements:</a:t>
            </a:r>
            <a:endParaRPr sz="2300"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Relate to couple preferences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Enable playlist length configuration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Consider audience target age</a:t>
            </a:r>
            <a:endParaRPr sz="2200"/>
          </a:p>
        </p:txBody>
      </p:sp>
      <p:pic>
        <p:nvPicPr>
          <p:cNvPr id="243" name="Google Shape;243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3121" b="13121"/>
          <a:stretch/>
        </p:blipFill>
        <p:spPr>
          <a:xfrm>
            <a:off x="5244250" y="1386100"/>
            <a:ext cx="3232599" cy="2384202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-5050" y="0"/>
            <a:ext cx="45720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Wedding playlist planner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t="2134" b="2144"/>
          <a:stretch/>
        </p:blipFill>
        <p:spPr>
          <a:xfrm>
            <a:off x="5244250" y="1386100"/>
            <a:ext cx="3232599" cy="2384201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0" y="-766675"/>
            <a:ext cx="48648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Wedding playlist planner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body" idx="1"/>
          </p:nvPr>
        </p:nvSpPr>
        <p:spPr>
          <a:xfrm>
            <a:off x="278000" y="12832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Solution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cosine similarity measure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For a given input of “favorite” songs, target age and length the function return: </a:t>
            </a:r>
            <a:endParaRPr sz="19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List of songs rated by similarity to couple’s favorites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Filtered for years when target audience was between 18-30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At length L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0" y="-766675"/>
            <a:ext cx="48648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Wedding playlist planner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278000" y="12832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Solution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Create a spotify app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Connect to spotify API</a:t>
            </a:r>
            <a:endParaRPr sz="1700"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l="7599" t="3049" r="4139" b="4272"/>
          <a:stretch/>
        </p:blipFill>
        <p:spPr>
          <a:xfrm>
            <a:off x="5379000" y="1048613"/>
            <a:ext cx="3024126" cy="30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 amt="35000"/>
          </a:blip>
          <a:srcRect l="48811" r="4222"/>
          <a:stretch/>
        </p:blipFill>
        <p:spPr>
          <a:xfrm>
            <a:off x="4313100" y="0"/>
            <a:ext cx="4830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349075" y="234150"/>
            <a:ext cx="5253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מטרה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294967295"/>
          </p:nvPr>
        </p:nvSpPr>
        <p:spPr>
          <a:xfrm>
            <a:off x="202075" y="869550"/>
            <a:ext cx="5547000" cy="4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ניתוח הרגלי הצריכה של המאזינים עשוי לסייע ליוצרי שירים, זמרים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 /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להקות, חברות תקליטים ובעלי עניין נוספים לאתר את השירים בעלי הפוטנציאל הטוב ביותר להצליח, כך שיוכלו לנצל את המשאבים שבידיהם באופן יעיל.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באמצעות המידע שנאסף ניתן לפתח פלטפורמות אחרות, שיתנו מענה חכם לצרכים נוספים של הציבור, כמו גם לבצע התאמה מוזיקלית אישית לכל מאזין 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כפי שנעשה היום בספוטיפיי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Tried it myself!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75" y="1154000"/>
            <a:ext cx="7164271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 already Have active users!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5525"/>
            <a:ext cx="8839198" cy="31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מחקרים מגלים: למוזיקה יש השפעות מדהימות על תפקוד המוח - גם במצבים של  אלצהיימר ודמנציה">
            <a:extLst>
              <a:ext uri="{FF2B5EF4-FFF2-40B4-BE49-F238E27FC236}">
                <a16:creationId xmlns:a16="http://schemas.microsoft.com/office/drawing/2014/main" id="{6EC51D23-7B10-40BF-8889-5AD22CEA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2607"/>
            <a:ext cx="3976577" cy="28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3;p32">
            <a:extLst>
              <a:ext uri="{FF2B5EF4-FFF2-40B4-BE49-F238E27FC236}">
                <a16:creationId xmlns:a16="http://schemas.microsoft.com/office/drawing/2014/main" id="{2D803E36-3098-48F0-A642-388A375E05AB}"/>
              </a:ext>
            </a:extLst>
          </p:cNvPr>
          <p:cNvSpPr txBox="1">
            <a:spLocks/>
          </p:cNvSpPr>
          <p:nvPr/>
        </p:nvSpPr>
        <p:spPr>
          <a:xfrm>
            <a:off x="5883822" y="182736"/>
            <a:ext cx="300972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לסיכום...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92212D2-34AC-4733-B840-C15CD3ABD99E}"/>
              </a:ext>
            </a:extLst>
          </p:cNvPr>
          <p:cNvSpPr txBox="1"/>
          <p:nvPr/>
        </p:nvSpPr>
        <p:spPr>
          <a:xfrm>
            <a:off x="1156996" y="1108754"/>
            <a:ext cx="763233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שיפור מנגנון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cosine similarity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מאפשר לבנות כלים גמישים נוספים</a:t>
            </a:r>
          </a:p>
          <a:p>
            <a:pPr marL="285750" indent="-28575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בגרסה הבאה של המוצר, היינו רוצים להתחשב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במימדים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מסוימים יותר מאחרים</a:t>
            </a:r>
          </a:p>
          <a:p>
            <a:pPr marL="285750" indent="-28575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כמו כן, בגרסאות נוספות של המוצר נרצה לעשות למידה על גבי רשימות חתונה קיימות כדי להשפיע יותר על הסדר של השירים בתוך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הפלייסליסט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78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35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l="30843"/>
          <a:stretch/>
        </p:blipFill>
        <p:spPr>
          <a:xfrm>
            <a:off x="1189825" y="0"/>
            <a:ext cx="79541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בסיס הנתונים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4294967295"/>
          </p:nvPr>
        </p:nvSpPr>
        <p:spPr>
          <a:xfrm>
            <a:off x="433800" y="880450"/>
            <a:ext cx="8459400" cy="24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במסגרת פרויקט זה עשינו שימוש במספר קבצי נתונים, המכילים מידע שנאסף על ידי אפליקציית המוזיקה "Spotify"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קובץ המכיל נתונים של למעלה מ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170,000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שירים ומספק מידע אודות השיר כגון האומן המבצע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שנת יציאת השיר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אורך השיר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מדד הפופולריות של השיר ופרמטרים שונים המודדים את הסאונד.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l="4571" t="29661" b="48168"/>
          <a:stretch/>
        </p:blipFill>
        <p:spPr>
          <a:xfrm>
            <a:off x="208863" y="3218650"/>
            <a:ext cx="8726274" cy="1090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l="30843"/>
          <a:stretch/>
        </p:blipFill>
        <p:spPr>
          <a:xfrm>
            <a:off x="1189825" y="0"/>
            <a:ext cx="79541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בסיס הנתונים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4294967295"/>
          </p:nvPr>
        </p:nvSpPr>
        <p:spPr>
          <a:xfrm>
            <a:off x="1276575" y="880450"/>
            <a:ext cx="7616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קובץ המכיל נתונים של למעלה מ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230,000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שירים ומספק מידע אודות השיר כגון הז'אנר</a:t>
            </a:r>
            <a:r>
              <a:rPr lang="he-IL" sz="22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200" b="0" dirty="0">
                <a:latin typeface="Calibri"/>
                <a:ea typeface="Calibri"/>
                <a:cs typeface="Calibri"/>
                <a:sym typeface="Calibri"/>
              </a:rPr>
              <a:t> מדד הפופולריות והפרמטרים המודדים את הסאונד.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l="5285" t="27455" b="20712"/>
          <a:stretch/>
        </p:blipFill>
        <p:spPr>
          <a:xfrm>
            <a:off x="1237975" y="2045000"/>
            <a:ext cx="7693899" cy="23672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l="30843"/>
          <a:stretch/>
        </p:blipFill>
        <p:spPr>
          <a:xfrm>
            <a:off x="1189825" y="0"/>
            <a:ext cx="79541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בסיס הנתונים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4294967295"/>
          </p:nvPr>
        </p:nvSpPr>
        <p:spPr>
          <a:xfrm>
            <a:off x="1276575" y="880450"/>
            <a:ext cx="7616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❖"/>
            </a:pPr>
            <a:r>
              <a:rPr lang="en" sz="2200" b="0">
                <a:latin typeface="Calibri"/>
                <a:ea typeface="Calibri"/>
                <a:cs typeface="Calibri"/>
                <a:sym typeface="Calibri"/>
              </a:rPr>
              <a:t>קובץ שמספק את איפיון הסאונד הממוצע של כל שנה.</a:t>
            </a:r>
            <a:endParaRPr sz="22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l="7050" t="29462" r="3359" b="18299"/>
          <a:stretch/>
        </p:blipFill>
        <p:spPr>
          <a:xfrm>
            <a:off x="594925" y="1639800"/>
            <a:ext cx="8192424" cy="2685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 amt="35000"/>
          </a:blip>
          <a:srcRect l="3120" t="-1070" r="-3119" b="1069"/>
          <a:stretch/>
        </p:blipFill>
        <p:spPr>
          <a:xfrm>
            <a:off x="152400" y="152400"/>
            <a:ext cx="43233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משתנה הפופולריות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4294967295"/>
          </p:nvPr>
        </p:nvSpPr>
        <p:spPr>
          <a:xfrm>
            <a:off x="4374575" y="880450"/>
            <a:ext cx="4518600" cy="4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פופולריות של שיר מוערכת באמצעות ערך מספרי הנע בין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 0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ל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-100,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כאשר 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מעיד על שיר בעל פופולריות מקסימלית.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ערך זה חושב באמצעות אלגוריתם והוא מתבסס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ברובו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על כמות ההשמעות הכולל של השיר ועל מספר הפעמים שהאזינו לו בתקופה האחרונה.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כ-10% ב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לבד מהשירים בקבצי הנתונים זכו לציון הגבוה מ</a:t>
            </a:r>
            <a:r>
              <a:rPr lang="he-IL" sz="2000" b="0" dirty="0">
                <a:latin typeface="Calibri"/>
                <a:ea typeface="Calibri"/>
                <a:cs typeface="Calibri"/>
                <a:sym typeface="Calibri"/>
              </a:rPr>
              <a:t>-60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 במדד הפופולריות.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l="30843"/>
          <a:stretch/>
        </p:blipFill>
        <p:spPr>
          <a:xfrm>
            <a:off x="1189825" y="0"/>
            <a:ext cx="79541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88" y="1127825"/>
            <a:ext cx="4028674" cy="3441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22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קורלציה בין פופולריות למשתנים אחרים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859125" y="880450"/>
            <a:ext cx="3857700" cy="4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❖"/>
            </a:pPr>
            <a:r>
              <a:rPr lang="en" sz="1800" b="0" dirty="0">
                <a:latin typeface="Calibri"/>
                <a:ea typeface="Calibri"/>
                <a:cs typeface="Calibri"/>
                <a:sym typeface="Calibri"/>
              </a:rPr>
              <a:t>קיים מתאם חיובי גבוה בין פופולריות השירים לשנת היציאה שלהם</a:t>
            </a:r>
            <a:r>
              <a:rPr lang="he-IL" sz="1800" b="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800" b="0" dirty="0">
                <a:latin typeface="Calibri"/>
                <a:ea typeface="Calibri"/>
                <a:cs typeface="Calibri"/>
                <a:sym typeface="Calibri"/>
              </a:rPr>
              <a:t> כך שככל ששיר עדכני יותר כך הסיכוי שלו להיות פופולרי עולה.</a:t>
            </a:r>
            <a:endParaRPr sz="18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❖"/>
            </a:pPr>
            <a:r>
              <a:rPr lang="en" sz="1800" b="0" dirty="0">
                <a:latin typeface="Calibri"/>
                <a:ea typeface="Calibri"/>
                <a:cs typeface="Calibri"/>
                <a:sym typeface="Calibri"/>
              </a:rPr>
              <a:t>קיימת קורלציה שלילית גבוהה בין פופולריות ואקוסטיות</a:t>
            </a:r>
            <a:r>
              <a:rPr lang="he-IL" sz="1800" b="0" dirty="0"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" sz="1800" b="0" dirty="0">
                <a:latin typeface="Calibri"/>
                <a:ea typeface="Calibri"/>
                <a:cs typeface="Calibri"/>
                <a:sym typeface="Calibri"/>
              </a:rPr>
              <a:t> שירים בעלי אקוסטיות גבוהה נוטים להיות פחות פופולריים.</a:t>
            </a:r>
            <a:endParaRPr sz="18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❖"/>
            </a:pPr>
            <a:r>
              <a:rPr lang="en" sz="1800" b="0" dirty="0">
                <a:latin typeface="Calibri"/>
                <a:ea typeface="Calibri"/>
                <a:cs typeface="Calibri"/>
                <a:sym typeface="Calibri"/>
              </a:rPr>
              <a:t>שירים מהשנים האחרונות נוטים להיות בעלי אנרגטיות גבוהה יותר ובעלי אקוסטיות נמוכה.</a:t>
            </a:r>
            <a:endParaRPr sz="1800" b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 amt="20000"/>
          </a:blip>
          <a:srcRect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title" idx="4294967295"/>
          </p:nvPr>
        </p:nvSpPr>
        <p:spPr>
          <a:xfrm>
            <a:off x="2648125" y="2450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פופולריות לפי שנה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294967295"/>
          </p:nvPr>
        </p:nvSpPr>
        <p:spPr>
          <a:xfrm>
            <a:off x="699925" y="804250"/>
            <a:ext cx="826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latin typeface="Calibri"/>
                <a:ea typeface="Calibri"/>
                <a:cs typeface="Calibri"/>
                <a:sym typeface="Calibri"/>
              </a:rPr>
              <a:t>נראה שככל ששיר עדכני יותר כך הסיכוי שלו להיות פופולרי עולה.</a:t>
            </a:r>
            <a:endParaRPr sz="25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95849" y="1560468"/>
            <a:ext cx="3472125" cy="288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950" y="1887142"/>
            <a:ext cx="5174676" cy="19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784</Words>
  <Application>Microsoft Office PowerPoint</Application>
  <PresentationFormat>‫הצגה על המסך (16:9)</PresentationFormat>
  <Paragraphs>100</Paragraphs>
  <Slides>32</Slides>
  <Notes>30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8" baseType="lpstr">
      <vt:lpstr>Arial</vt:lpstr>
      <vt:lpstr>Calibri</vt:lpstr>
      <vt:lpstr>Wingdings</vt:lpstr>
      <vt:lpstr>Raleway</vt:lpstr>
      <vt:lpstr>Lato</vt:lpstr>
      <vt:lpstr>Swiss</vt:lpstr>
      <vt:lpstr>למידת מכונה:  פרויקט סיום</vt:lpstr>
      <vt:lpstr>הקדמה</vt:lpstr>
      <vt:lpstr>מטרה</vt:lpstr>
      <vt:lpstr>בסיס הנתונים</vt:lpstr>
      <vt:lpstr>בסיס הנתונים</vt:lpstr>
      <vt:lpstr>בסיס הנתונים</vt:lpstr>
      <vt:lpstr>משתנה הפופולריות</vt:lpstr>
      <vt:lpstr>קורלציה בין פופולריות למשתנים אחרים</vt:lpstr>
      <vt:lpstr>פופולריות לפי שנה</vt:lpstr>
      <vt:lpstr>פופולריות ואקוסטיות</vt:lpstr>
      <vt:lpstr>פופולריות לפי ז'אנר</vt:lpstr>
      <vt:lpstr>התאמת מודל - המטרה והתהליך</vt:lpstr>
      <vt:lpstr>מצגת של PowerPoint‏</vt:lpstr>
      <vt:lpstr>מצגת של PowerPoint‏</vt:lpstr>
      <vt:lpstr>רגרסיה לוגיסטית</vt:lpstr>
      <vt:lpstr>KNN</vt:lpstr>
      <vt:lpstr>KNN – Grid Search</vt:lpstr>
      <vt:lpstr>עץ החלטות</vt:lpstr>
      <vt:lpstr>עץ החלטות GS</vt:lpstr>
      <vt:lpstr>Random Forest</vt:lpstr>
      <vt:lpstr>Natural Networks</vt:lpstr>
      <vt:lpstr>מצגת של PowerPoint‏</vt:lpstr>
      <vt:lpstr>מצגת של PowerPoint‏</vt:lpstr>
      <vt:lpstr>מצגת של PowerPoint‏</vt:lpstr>
      <vt:lpstr>מצגת של PowerPoint‏</vt:lpstr>
      <vt:lpstr>Wedding playlist planner</vt:lpstr>
      <vt:lpstr>Wedding playlist planner</vt:lpstr>
      <vt:lpstr>Wedding playlist planner</vt:lpstr>
      <vt:lpstr>Wedding playlist planner</vt:lpstr>
      <vt:lpstr>Tried it myself!</vt:lpstr>
      <vt:lpstr>We already Have active users!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מכונה:  פרויקט סיום</dc:title>
  <cp:lastModifiedBy>Ziv Parchi</cp:lastModifiedBy>
  <cp:revision>18</cp:revision>
  <dcterms:modified xsi:type="dcterms:W3CDTF">2022-03-02T15:03:53Z</dcterms:modified>
</cp:coreProperties>
</file>